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18288000" cy="10287000"/>
  <p:notesSz cx="6858000" cy="9144000"/>
  <p:embeddedFontLst>
    <p:embeddedFont>
      <p:font typeface="Poppins Ultra-Bold" charset="1" panose="00000900000000000000"/>
      <p:regular r:id="rId33"/>
    </p:embeddedFont>
    <p:embeddedFont>
      <p:font typeface="Poppins Bold" charset="1" panose="00000800000000000000"/>
      <p:regular r:id="rId34"/>
    </p:embeddedFont>
    <p:embeddedFont>
      <p:font typeface="Canva Sans Bold" charset="1" panose="020B0803030501040103"/>
      <p:regular r:id="rId35"/>
    </p:embeddedFont>
    <p:embeddedFont>
      <p:font typeface="Canva Sans" charset="1" panose="020B0503030501040103"/>
      <p:regular r:id="rId36"/>
    </p:embeddedFont>
    <p:embeddedFont>
      <p:font typeface="Arimo Bold" charset="1" panose="020B0704020202020204"/>
      <p:regular r:id="rId40"/>
    </p:embeddedFont>
    <p:embeddedFont>
      <p:font typeface="Arimo" charset="1" panose="020B0604020202020204"/>
      <p:regular r:id="rId41"/>
    </p:embeddedFont>
    <p:embeddedFont>
      <p:font typeface="Poppins" charset="1" panose="0000050000000000000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notesMasters/notesMaster1.xml" Type="http://schemas.openxmlformats.org/officeDocument/2006/relationships/notesMaster"/><Relationship Id="rId38" Target="theme/theme2.xml" Type="http://schemas.openxmlformats.org/officeDocument/2006/relationships/theme"/><Relationship Id="rId39" Target="notesSlides/notesSlide1.xml" Type="http://schemas.openxmlformats.org/officeDocument/2006/relationships/notesSlide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T2X2Uyog.mp4>
</file>

<file path=ppt/media/image1.jpeg>
</file>

<file path=ppt/media/image10.png>
</file>

<file path=ppt/media/image11.png>
</file>

<file path=ppt/media/image12.jpe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svg>
</file>

<file path=ppt/media/image22.jpeg>
</file>

<file path=ppt/media/image23.png>
</file>

<file path=ppt/media/image24.png>
</file>

<file path=ppt/media/image25.jpeg>
</file>

<file path=ppt/media/image26.jpeg>
</file>

<file path=ppt/media/image27.png>
</file>

<file path=ppt/media/image28.svg>
</file>

<file path=ppt/media/image3.jpe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financial Loss Prevention</a:t>
            </a:r>
          </a:p>
          <a:p>
            <a:r>
              <a:rPr lang="en-US"/>
              <a:t>Fraud causes significant financial losses.</a:t>
            </a:r>
          </a:p>
          <a:p>
            <a:r>
              <a:rPr lang="en-US"/>
              <a:t>Early detection prevents large-scale monetary damage from unauthorized transactions.</a:t>
            </a:r>
          </a:p>
          <a:p>
            <a:r>
              <a:rPr lang="en-US"/>
              <a:t/>
            </a:r>
          </a:p>
          <a:p>
            <a:r>
              <a:rPr lang="en-US"/>
              <a:t>Protecting Customer Trust</a:t>
            </a:r>
          </a:p>
          <a:p>
            <a:r>
              <a:rPr lang="en-US"/>
              <a:t>Customers depend on businesses to secure their data and finances.</a:t>
            </a:r>
          </a:p>
          <a:p>
            <a:r>
              <a:rPr lang="en-US"/>
              <a:t>Detecting fraud protects customer trust by preventing unauthorized access.</a:t>
            </a:r>
          </a:p>
          <a:p>
            <a:r>
              <a:rPr lang="en-US"/>
              <a:t/>
            </a:r>
          </a:p>
          <a:p>
            <a:r>
              <a:rPr lang="en-US"/>
              <a:t>Reducing Operational Costs</a:t>
            </a:r>
          </a:p>
          <a:p>
            <a:r>
              <a:rPr lang="en-US"/>
              <a:t>Addressing fraud is costly after it occurs.</a:t>
            </a:r>
          </a:p>
          <a:p>
            <a:r>
              <a:rPr lang="en-US"/>
              <a:t>Early detection reduces the resources needed for investigations and damage control.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2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VAGT2X2Uyog.mp4" Type="http://schemas.openxmlformats.org/officeDocument/2006/relationships/video"/><Relationship Id="rId4" Target="../media/VAGT2X2Uyog.mp4" Type="http://schemas.microsoft.com/office/2007/relationships/media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7.png" Type="http://schemas.openxmlformats.org/officeDocument/2006/relationships/image"/><Relationship Id="rId6" Target="../media/image2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7.jpeg" Type="http://schemas.openxmlformats.org/officeDocument/2006/relationships/image"/><Relationship Id="rId4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https://www.kaggle.com/datasets/ealaxi/paysim1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9.png" Type="http://schemas.openxmlformats.org/officeDocument/2006/relationships/image"/><Relationship Id="rId6" Target="https://www.kaggle.com/datasets/ealaxi/paysim1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https://www.kaggle.com/datasets/ealaxi/paysim1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https://www.researchgate.net/publication/372466905_Fraud_detection_with_natural_language_processing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https://www.kaggle.com/datasets/ealaxi/paysim1" TargetMode="External" Type="http://schemas.openxmlformats.org/officeDocument/2006/relationships/hyperlink"/><Relationship Id="rId6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6773" r="0" b="-5677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58794">
            <a:off x="-6763554" y="5939442"/>
            <a:ext cx="10739406" cy="10712558"/>
          </a:xfrm>
          <a:custGeom>
            <a:avLst/>
            <a:gdLst/>
            <a:ahLst/>
            <a:cxnLst/>
            <a:rect r="r" b="b" t="t" l="l"/>
            <a:pathLst>
              <a:path h="10712558" w="10739406">
                <a:moveTo>
                  <a:pt x="0" y="0"/>
                </a:moveTo>
                <a:lnTo>
                  <a:pt x="10739406" y="0"/>
                </a:lnTo>
                <a:lnTo>
                  <a:pt x="10739406" y="10712558"/>
                </a:lnTo>
                <a:lnTo>
                  <a:pt x="0" y="107125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019002" y="4201058"/>
            <a:ext cx="14740712" cy="1880002"/>
            <a:chOff x="0" y="0"/>
            <a:chExt cx="3882327" cy="4951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82327" cy="495144"/>
            </a:xfrm>
            <a:custGeom>
              <a:avLst/>
              <a:gdLst/>
              <a:ahLst/>
              <a:cxnLst/>
              <a:rect r="r" b="b" t="t" l="l"/>
              <a:pathLst>
                <a:path h="495144" w="3882327">
                  <a:moveTo>
                    <a:pt x="0" y="0"/>
                  </a:moveTo>
                  <a:lnTo>
                    <a:pt x="3882327" y="0"/>
                  </a:lnTo>
                  <a:lnTo>
                    <a:pt x="3882327" y="495144"/>
                  </a:lnTo>
                  <a:lnTo>
                    <a:pt x="0" y="4951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882327" cy="533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3599911" y="-6866634"/>
            <a:ext cx="10739406" cy="10712558"/>
          </a:xfrm>
          <a:custGeom>
            <a:avLst/>
            <a:gdLst/>
            <a:ahLst/>
            <a:cxnLst/>
            <a:rect r="r" b="b" t="t" l="l"/>
            <a:pathLst>
              <a:path h="10712558" w="10739406">
                <a:moveTo>
                  <a:pt x="0" y="0"/>
                </a:moveTo>
                <a:lnTo>
                  <a:pt x="10739406" y="0"/>
                </a:lnTo>
                <a:lnTo>
                  <a:pt x="10739406" y="10712558"/>
                </a:lnTo>
                <a:lnTo>
                  <a:pt x="0" y="107125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834381" y="3972261"/>
            <a:ext cx="6309619" cy="2028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87"/>
              </a:lnSpc>
              <a:spcBef>
                <a:spcPct val="0"/>
              </a:spcBef>
            </a:pPr>
            <a:r>
              <a:rPr lang="en-US" b="true" sz="11276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FRAUD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19245" y="3975879"/>
            <a:ext cx="8255907" cy="2024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87"/>
              </a:lnSpc>
              <a:spcBef>
                <a:spcPct val="0"/>
              </a:spcBef>
            </a:pPr>
            <a:r>
              <a:rPr lang="en-US" b="true" sz="1127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DETECTION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15613" y="5947709"/>
            <a:ext cx="15343687" cy="842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9"/>
              </a:lnSpc>
              <a:spcBef>
                <a:spcPct val="0"/>
              </a:spcBef>
            </a:pPr>
            <a:r>
              <a:rPr lang="en-US" b="true" sz="4699" spc="17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 FINANCIAL TRANSACTIONS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7550" y="0"/>
            <a:ext cx="10342596" cy="11539856"/>
          </a:xfrm>
          <a:custGeom>
            <a:avLst/>
            <a:gdLst/>
            <a:ahLst/>
            <a:cxnLst/>
            <a:rect r="r" b="b" t="t" l="l"/>
            <a:pathLst>
              <a:path h="11539856" w="10342596">
                <a:moveTo>
                  <a:pt x="0" y="0"/>
                </a:moveTo>
                <a:lnTo>
                  <a:pt x="10342596" y="0"/>
                </a:lnTo>
                <a:lnTo>
                  <a:pt x="10342596" y="11539856"/>
                </a:lnTo>
                <a:lnTo>
                  <a:pt x="0" y="115398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2138234"/>
            <a:ext cx="4883020" cy="4114800"/>
          </a:xfrm>
          <a:custGeom>
            <a:avLst/>
            <a:gdLst/>
            <a:ahLst/>
            <a:cxnLst/>
            <a:rect r="r" b="b" t="t" l="l"/>
            <a:pathLst>
              <a:path h="4114800" w="4883020">
                <a:moveTo>
                  <a:pt x="0" y="0"/>
                </a:moveTo>
                <a:lnTo>
                  <a:pt x="4883020" y="0"/>
                </a:lnTo>
                <a:lnTo>
                  <a:pt x="48830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09625"/>
            <a:ext cx="11431086" cy="1410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72"/>
              </a:lnSpc>
              <a:spcBef>
                <a:spcPct val="0"/>
              </a:spcBef>
            </a:pPr>
            <a:r>
              <a:rPr lang="en-US" b="true" sz="7837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Embedding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58710" y="3265589"/>
            <a:ext cx="16429290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(Global Vectors for Word Representation) A technique that transforms words into continuous vector spaces.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6653" y="2445168"/>
            <a:ext cx="363376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E0AD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GloVe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58710" y="5274817"/>
            <a:ext cx="15995948" cy="1889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38" indent="-388619" lvl="1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First, we preprocess data (e.g. lowercase, remove punk, tokenization).</a:t>
            </a:r>
          </a:p>
          <a:p>
            <a:pPr algn="l" marL="777238" indent="-388619" lvl="1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Second, Text to sequence.</a:t>
            </a:r>
          </a:p>
          <a:p>
            <a:pPr algn="l" marL="777238" indent="-388619" lvl="1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Third, padding.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290669" y="1309818"/>
            <a:ext cx="8136817" cy="8136817"/>
          </a:xfrm>
          <a:custGeom>
            <a:avLst/>
            <a:gdLst/>
            <a:ahLst/>
            <a:cxnLst/>
            <a:rect r="r" b="b" t="t" l="l"/>
            <a:pathLst>
              <a:path h="8136817" w="8136817">
                <a:moveTo>
                  <a:pt x="0" y="0"/>
                </a:moveTo>
                <a:lnTo>
                  <a:pt x="8136817" y="0"/>
                </a:lnTo>
                <a:lnTo>
                  <a:pt x="8136817" y="8136817"/>
                </a:lnTo>
                <a:lnTo>
                  <a:pt x="0" y="81368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435985"/>
            <a:ext cx="8644194" cy="3157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Model Selection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5460187" y="-5957350"/>
            <a:ext cx="8250226" cy="8229600"/>
          </a:xfrm>
          <a:custGeom>
            <a:avLst/>
            <a:gdLst/>
            <a:ahLst/>
            <a:cxnLst/>
            <a:rect r="r" b="b" t="t" l="l"/>
            <a:pathLst>
              <a:path h="8229600" w="8250226">
                <a:moveTo>
                  <a:pt x="0" y="0"/>
                </a:moveTo>
                <a:lnTo>
                  <a:pt x="8250225" y="0"/>
                </a:lnTo>
                <a:lnTo>
                  <a:pt x="825022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8552" y="6668735"/>
            <a:ext cx="4883020" cy="4114800"/>
          </a:xfrm>
          <a:custGeom>
            <a:avLst/>
            <a:gdLst/>
            <a:ahLst/>
            <a:cxnLst/>
            <a:rect r="r" b="b" t="t" l="l"/>
            <a:pathLst>
              <a:path h="4114800" w="4883020">
                <a:moveTo>
                  <a:pt x="0" y="0"/>
                </a:moveTo>
                <a:lnTo>
                  <a:pt x="4883021" y="0"/>
                </a:lnTo>
                <a:lnTo>
                  <a:pt x="488302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8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113533" y="2451417"/>
            <a:ext cx="6401296" cy="2397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93143" indent="-496571" lvl="1">
              <a:lnSpc>
                <a:spcPts val="6440"/>
              </a:lnSpc>
              <a:buFont typeface="Arial"/>
              <a:buChar char="•"/>
            </a:pPr>
            <a:r>
              <a:rPr lang="en-US" sz="46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Logistic Regression</a:t>
            </a:r>
          </a:p>
          <a:p>
            <a:pPr algn="l" marL="993143" indent="-496571" lvl="1">
              <a:lnSpc>
                <a:spcPts val="6440"/>
              </a:lnSpc>
              <a:buFont typeface="Arial"/>
              <a:buChar char="•"/>
            </a:pPr>
            <a:r>
              <a:rPr lang="en-US" sz="46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Decesion Tree</a:t>
            </a:r>
          </a:p>
          <a:p>
            <a:pPr algn="l" marL="993143" indent="-496571" lvl="1">
              <a:lnSpc>
                <a:spcPts val="6440"/>
              </a:lnSpc>
              <a:buFont typeface="Arial"/>
              <a:buChar char="•"/>
            </a:pPr>
            <a:r>
              <a:rPr lang="en-US" sz="46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Random Forest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13533" y="5561889"/>
            <a:ext cx="7002744" cy="3164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9418" indent="-489709" lvl="1">
              <a:lnSpc>
                <a:spcPts val="6351"/>
              </a:lnSpc>
              <a:buFont typeface="Arial"/>
              <a:buChar char="•"/>
            </a:pPr>
            <a:r>
              <a:rPr lang="en-US" sz="45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LSTM</a:t>
            </a:r>
          </a:p>
          <a:p>
            <a:pPr algn="l" marL="979418" indent="-489709" lvl="1">
              <a:lnSpc>
                <a:spcPts val="6351"/>
              </a:lnSpc>
              <a:buFont typeface="Arial"/>
              <a:buChar char="•"/>
            </a:pPr>
            <a:r>
              <a:rPr lang="en-US" sz="45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GRU</a:t>
            </a:r>
          </a:p>
          <a:p>
            <a:pPr algn="l" marL="979418" indent="-489709" lvl="1">
              <a:lnSpc>
                <a:spcPts val="6351"/>
              </a:lnSpc>
              <a:buFont typeface="Arial"/>
              <a:buChar char="•"/>
            </a:pPr>
            <a:r>
              <a:rPr lang="en-US" sz="45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Fully Connected Neural Network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9597" y="-109693"/>
            <a:ext cx="10342596" cy="11539856"/>
          </a:xfrm>
          <a:custGeom>
            <a:avLst/>
            <a:gdLst/>
            <a:ahLst/>
            <a:cxnLst/>
            <a:rect r="r" b="b" t="t" l="l"/>
            <a:pathLst>
              <a:path h="11539856" w="10342596">
                <a:moveTo>
                  <a:pt x="0" y="0"/>
                </a:moveTo>
                <a:lnTo>
                  <a:pt x="10342596" y="0"/>
                </a:lnTo>
                <a:lnTo>
                  <a:pt x="10342596" y="11539856"/>
                </a:lnTo>
                <a:lnTo>
                  <a:pt x="0" y="115398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2138234"/>
            <a:ext cx="4883020" cy="4114800"/>
          </a:xfrm>
          <a:custGeom>
            <a:avLst/>
            <a:gdLst/>
            <a:ahLst/>
            <a:cxnLst/>
            <a:rect r="r" b="b" t="t" l="l"/>
            <a:pathLst>
              <a:path h="4114800" w="4883020">
                <a:moveTo>
                  <a:pt x="0" y="0"/>
                </a:moveTo>
                <a:lnTo>
                  <a:pt x="4883020" y="0"/>
                </a:lnTo>
                <a:lnTo>
                  <a:pt x="48830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46588" y="4328799"/>
            <a:ext cx="13994824" cy="1410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72"/>
              </a:lnSpc>
              <a:spcBef>
                <a:spcPct val="0"/>
              </a:spcBef>
            </a:pPr>
            <a:r>
              <a:rPr lang="en-US" b="true" sz="7837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Machine Learning Models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46588" y="5672644"/>
            <a:ext cx="1399482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 non-actions sequence data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9597" y="-109693"/>
            <a:ext cx="10342596" cy="11539856"/>
          </a:xfrm>
          <a:custGeom>
            <a:avLst/>
            <a:gdLst/>
            <a:ahLst/>
            <a:cxnLst/>
            <a:rect r="r" b="b" t="t" l="l"/>
            <a:pathLst>
              <a:path h="11539856" w="10342596">
                <a:moveTo>
                  <a:pt x="0" y="0"/>
                </a:moveTo>
                <a:lnTo>
                  <a:pt x="10342596" y="0"/>
                </a:lnTo>
                <a:lnTo>
                  <a:pt x="10342596" y="11539856"/>
                </a:lnTo>
                <a:lnTo>
                  <a:pt x="0" y="115398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2138234"/>
            <a:ext cx="4883020" cy="4114800"/>
          </a:xfrm>
          <a:custGeom>
            <a:avLst/>
            <a:gdLst/>
            <a:ahLst/>
            <a:cxnLst/>
            <a:rect r="r" b="b" t="t" l="l"/>
            <a:pathLst>
              <a:path h="4114800" w="4883020">
                <a:moveTo>
                  <a:pt x="0" y="0"/>
                </a:moveTo>
                <a:lnTo>
                  <a:pt x="4883020" y="0"/>
                </a:lnTo>
                <a:lnTo>
                  <a:pt x="48830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28700" y="3470805"/>
          <a:ext cx="16230600" cy="4378861"/>
        </p:xfrm>
        <a:graphic>
          <a:graphicData uri="http://schemas.openxmlformats.org/drawingml/2006/table">
            <a:tbl>
              <a:tblPr/>
              <a:tblGrid>
                <a:gridCol w="3866724"/>
                <a:gridCol w="4248576"/>
                <a:gridCol w="3703302"/>
                <a:gridCol w="4411998"/>
              </a:tblGrid>
              <a:tr h="1047338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Metric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Logistic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Decision Tree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Random Forest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</a:tr>
              <a:tr h="1110508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Train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79.1 %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97.5 %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96.7 %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0508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Validation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79.1 %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97.5 %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96.7 %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0508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Test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79.2 %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99.9 %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99.9 %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541448" y="1463510"/>
            <a:ext cx="19324407" cy="116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5"/>
              </a:lnSpc>
              <a:spcBef>
                <a:spcPct val="0"/>
              </a:spcBef>
            </a:pPr>
            <a:r>
              <a:rPr lang="en-US" b="true" sz="6497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 Models Performance Comparison :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936848"/>
            <a:ext cx="8115300" cy="3485980"/>
          </a:xfrm>
          <a:custGeom>
            <a:avLst/>
            <a:gdLst/>
            <a:ahLst/>
            <a:cxnLst/>
            <a:rect r="r" b="b" t="t" l="l"/>
            <a:pathLst>
              <a:path h="3485980" w="8115300">
                <a:moveTo>
                  <a:pt x="0" y="0"/>
                </a:moveTo>
                <a:lnTo>
                  <a:pt x="8115300" y="0"/>
                </a:lnTo>
                <a:lnTo>
                  <a:pt x="8115300" y="3485981"/>
                </a:lnTo>
                <a:lnTo>
                  <a:pt x="0" y="3485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0271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86350" y="5702157"/>
            <a:ext cx="8115300" cy="3556143"/>
          </a:xfrm>
          <a:custGeom>
            <a:avLst/>
            <a:gdLst/>
            <a:ahLst/>
            <a:cxnLst/>
            <a:rect r="r" b="b" t="t" l="l"/>
            <a:pathLst>
              <a:path h="3556143" w="8115300">
                <a:moveTo>
                  <a:pt x="0" y="0"/>
                </a:moveTo>
                <a:lnTo>
                  <a:pt x="8115300" y="0"/>
                </a:lnTo>
                <a:lnTo>
                  <a:pt x="8115300" y="3556143"/>
                </a:lnTo>
                <a:lnTo>
                  <a:pt x="0" y="35561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74941" y="1936848"/>
            <a:ext cx="8166318" cy="3485980"/>
          </a:xfrm>
          <a:custGeom>
            <a:avLst/>
            <a:gdLst/>
            <a:ahLst/>
            <a:cxnLst/>
            <a:rect r="r" b="b" t="t" l="l"/>
            <a:pathLst>
              <a:path h="3485980" w="8166318">
                <a:moveTo>
                  <a:pt x="0" y="0"/>
                </a:moveTo>
                <a:lnTo>
                  <a:pt x="8166318" y="0"/>
                </a:lnTo>
                <a:lnTo>
                  <a:pt x="8166318" y="3485981"/>
                </a:lnTo>
                <a:lnTo>
                  <a:pt x="0" y="3485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3991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89046"/>
            <a:ext cx="19324407" cy="116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5"/>
              </a:lnSpc>
              <a:spcBef>
                <a:spcPct val="0"/>
              </a:spcBef>
            </a:pPr>
            <a:r>
              <a:rPr lang="en-US" b="true" sz="6497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Classification Report :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9597" y="-109693"/>
            <a:ext cx="10342596" cy="11539856"/>
          </a:xfrm>
          <a:custGeom>
            <a:avLst/>
            <a:gdLst/>
            <a:ahLst/>
            <a:cxnLst/>
            <a:rect r="r" b="b" t="t" l="l"/>
            <a:pathLst>
              <a:path h="11539856" w="10342596">
                <a:moveTo>
                  <a:pt x="0" y="0"/>
                </a:moveTo>
                <a:lnTo>
                  <a:pt x="10342596" y="0"/>
                </a:lnTo>
                <a:lnTo>
                  <a:pt x="10342596" y="11539856"/>
                </a:lnTo>
                <a:lnTo>
                  <a:pt x="0" y="115398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2138234"/>
            <a:ext cx="4883020" cy="4114800"/>
          </a:xfrm>
          <a:custGeom>
            <a:avLst/>
            <a:gdLst/>
            <a:ahLst/>
            <a:cxnLst/>
            <a:rect r="r" b="b" t="t" l="l"/>
            <a:pathLst>
              <a:path h="4114800" w="4883020">
                <a:moveTo>
                  <a:pt x="0" y="0"/>
                </a:moveTo>
                <a:lnTo>
                  <a:pt x="4883020" y="0"/>
                </a:lnTo>
                <a:lnTo>
                  <a:pt x="48830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428457" y="4328993"/>
            <a:ext cx="11431086" cy="1410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72"/>
              </a:lnSpc>
              <a:spcBef>
                <a:spcPct val="0"/>
              </a:spcBef>
            </a:pPr>
            <a:r>
              <a:rPr lang="en-US" b="true" sz="7837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Deep Learning Models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46588" y="5672644"/>
            <a:ext cx="1399482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 actions sequence data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9597" y="-109693"/>
            <a:ext cx="10342596" cy="11539856"/>
          </a:xfrm>
          <a:custGeom>
            <a:avLst/>
            <a:gdLst/>
            <a:ahLst/>
            <a:cxnLst/>
            <a:rect r="r" b="b" t="t" l="l"/>
            <a:pathLst>
              <a:path h="11539856" w="10342596">
                <a:moveTo>
                  <a:pt x="0" y="0"/>
                </a:moveTo>
                <a:lnTo>
                  <a:pt x="10342596" y="0"/>
                </a:lnTo>
                <a:lnTo>
                  <a:pt x="10342596" y="11539856"/>
                </a:lnTo>
                <a:lnTo>
                  <a:pt x="0" y="115398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2138234"/>
            <a:ext cx="4883020" cy="4114800"/>
          </a:xfrm>
          <a:custGeom>
            <a:avLst/>
            <a:gdLst/>
            <a:ahLst/>
            <a:cxnLst/>
            <a:rect r="r" b="b" t="t" l="l"/>
            <a:pathLst>
              <a:path h="4114800" w="4883020">
                <a:moveTo>
                  <a:pt x="0" y="0"/>
                </a:moveTo>
                <a:lnTo>
                  <a:pt x="4883020" y="0"/>
                </a:lnTo>
                <a:lnTo>
                  <a:pt x="48830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28700" y="4021227"/>
          <a:ext cx="16230600" cy="3278016"/>
        </p:xfrm>
        <a:graphic>
          <a:graphicData uri="http://schemas.openxmlformats.org/drawingml/2006/table">
            <a:tbl>
              <a:tblPr/>
              <a:tblGrid>
                <a:gridCol w="3866724"/>
                <a:gridCol w="4248576"/>
                <a:gridCol w="3703302"/>
                <a:gridCol w="4411998"/>
              </a:tblGrid>
              <a:tr h="1050434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Metric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FCNN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LSTM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GRU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</a:tr>
              <a:tr h="1113791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Train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93.5 %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99.8 %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98.5 %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3791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Test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95.2 %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98.8 %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98.3 %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477354" y="1957259"/>
            <a:ext cx="19324407" cy="116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5"/>
              </a:lnSpc>
              <a:spcBef>
                <a:spcPct val="0"/>
              </a:spcBef>
            </a:pPr>
            <a:r>
              <a:rPr lang="en-US" b="true" sz="6497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 Models Performance Comparison :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24965" y="2236769"/>
            <a:ext cx="8419035" cy="5882801"/>
          </a:xfrm>
          <a:custGeom>
            <a:avLst/>
            <a:gdLst/>
            <a:ahLst/>
            <a:cxnLst/>
            <a:rect r="r" b="b" t="t" l="l"/>
            <a:pathLst>
              <a:path h="5882801" w="8419035">
                <a:moveTo>
                  <a:pt x="0" y="0"/>
                </a:moveTo>
                <a:lnTo>
                  <a:pt x="8419035" y="0"/>
                </a:lnTo>
                <a:lnTo>
                  <a:pt x="8419035" y="5882801"/>
                </a:lnTo>
                <a:lnTo>
                  <a:pt x="0" y="58828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47735" y="2202100"/>
            <a:ext cx="8233002" cy="5917470"/>
          </a:xfrm>
          <a:custGeom>
            <a:avLst/>
            <a:gdLst/>
            <a:ahLst/>
            <a:cxnLst/>
            <a:rect r="r" b="b" t="t" l="l"/>
            <a:pathLst>
              <a:path h="5917470" w="8233002">
                <a:moveTo>
                  <a:pt x="0" y="0"/>
                </a:moveTo>
                <a:lnTo>
                  <a:pt x="8233003" y="0"/>
                </a:lnTo>
                <a:lnTo>
                  <a:pt x="8233003" y="5917470"/>
                </a:lnTo>
                <a:lnTo>
                  <a:pt x="0" y="59174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666" r="0" b="-5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13821" y="4243425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3280588" y="4243425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7315200" y="0"/>
                </a:moveTo>
                <a:lnTo>
                  <a:pt x="0" y="0"/>
                </a:lnTo>
                <a:lnTo>
                  <a:pt x="0" y="4083211"/>
                </a:lnTo>
                <a:lnTo>
                  <a:pt x="7315200" y="408321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74317" y="3864687"/>
            <a:ext cx="7499799" cy="2420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65"/>
              </a:lnSpc>
              <a:spcBef>
                <a:spcPct val="0"/>
              </a:spcBef>
            </a:pPr>
            <a:r>
              <a:rPr lang="en-US" b="true" sz="13403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MLflow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-4001445" y="-2287944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7315200" y="0"/>
                </a:moveTo>
                <a:lnTo>
                  <a:pt x="0" y="0"/>
                </a:lnTo>
                <a:lnTo>
                  <a:pt x="0" y="4083212"/>
                </a:lnTo>
                <a:lnTo>
                  <a:pt x="7315200" y="4083212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094334" y="-10480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06797" y="1443717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06797" y="400894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2"/>
                </a:lnTo>
                <a:lnTo>
                  <a:pt x="0" y="4083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9113" y="221602"/>
            <a:ext cx="14263594" cy="1454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Tracking with MLflow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224793" y="686488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136069" y="-973867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2"/>
                </a:lnTo>
                <a:lnTo>
                  <a:pt x="0" y="4083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139238" y="962025"/>
            <a:ext cx="9525" cy="62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6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450728"/>
            <a:ext cx="7738318" cy="269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4"/>
              </a:lnSpc>
            </a:pPr>
            <a:r>
              <a:rPr lang="en-US" sz="406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Benefits:</a:t>
            </a:r>
          </a:p>
          <a:p>
            <a:pPr algn="l">
              <a:lnSpc>
                <a:spcPts val="5264"/>
              </a:lnSpc>
            </a:pPr>
            <a:r>
              <a:rPr lang="en-US" sz="376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</a:t>
            </a:r>
            <a:r>
              <a:rPr lang="en-US" sz="37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Centralized Experiment Tracking </a:t>
            </a:r>
          </a:p>
          <a:p>
            <a:pPr algn="l">
              <a:lnSpc>
                <a:spcPts val="5264"/>
              </a:lnSpc>
            </a:pPr>
            <a:r>
              <a:rPr lang="en-US" sz="37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•Reproducibility</a:t>
            </a:r>
          </a:p>
          <a:p>
            <a:pPr algn="l">
              <a:lnSpc>
                <a:spcPts val="5264"/>
              </a:lnSpc>
            </a:pPr>
            <a:r>
              <a:rPr lang="en-US" sz="37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</a:t>
            </a:r>
            <a:r>
              <a:rPr lang="en-US" sz="37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Model Deployment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770131"/>
            <a:ext cx="17768888" cy="3837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4"/>
              </a:lnSpc>
            </a:pPr>
            <a:r>
              <a:rPr lang="en-US" sz="406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MLflow:</a:t>
            </a:r>
          </a:p>
          <a:p>
            <a:pPr algn="l">
              <a:lnSpc>
                <a:spcPts val="4984"/>
              </a:lnSpc>
            </a:pPr>
            <a:r>
              <a:rPr lang="en-US" sz="356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•</a:t>
            </a:r>
            <a:r>
              <a:rPr lang="en-US" sz="35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 an open-source platform designed to manage the complete machine      </a:t>
            </a:r>
          </a:p>
          <a:p>
            <a:pPr algn="l">
              <a:lnSpc>
                <a:spcPts val="4984"/>
              </a:lnSpc>
            </a:pPr>
            <a:r>
              <a:rPr lang="en-US" sz="35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learning lifecycle, from experiment tracking to model deployment.</a:t>
            </a:r>
          </a:p>
          <a:p>
            <a:pPr algn="l">
              <a:lnSpc>
                <a:spcPts val="4984"/>
              </a:lnSpc>
            </a:pPr>
            <a:r>
              <a:rPr lang="en-US" sz="35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</a:t>
            </a:r>
            <a:r>
              <a:rPr lang="en-US" sz="35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•It is compatible with popular machine learning libraries such as Scikit-learn,               </a:t>
            </a:r>
          </a:p>
          <a:p>
            <a:pPr algn="l">
              <a:lnSpc>
                <a:spcPts val="4984"/>
              </a:lnSpc>
            </a:pPr>
            <a:r>
              <a:rPr lang="en-US" sz="35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</a:t>
            </a:r>
            <a:r>
              <a:rPr lang="en-US" sz="35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TensorFlow, PyTorch, and others.</a:t>
            </a:r>
          </a:p>
          <a:p>
            <a:pPr algn="l">
              <a:lnSpc>
                <a:spcPts val="4984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28209" y="-1028700"/>
            <a:ext cx="4883020" cy="4114800"/>
          </a:xfrm>
          <a:custGeom>
            <a:avLst/>
            <a:gdLst/>
            <a:ahLst/>
            <a:cxnLst/>
            <a:rect r="r" b="b" t="t" l="l"/>
            <a:pathLst>
              <a:path h="4114800" w="4883020">
                <a:moveTo>
                  <a:pt x="0" y="0"/>
                </a:moveTo>
                <a:lnTo>
                  <a:pt x="4883020" y="0"/>
                </a:lnTo>
                <a:lnTo>
                  <a:pt x="48830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776912" y="7504752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79675" y="-1171234"/>
            <a:ext cx="4603972" cy="4114800"/>
          </a:xfrm>
          <a:custGeom>
            <a:avLst/>
            <a:gdLst/>
            <a:ahLst/>
            <a:cxnLst/>
            <a:rect r="r" b="b" t="t" l="l"/>
            <a:pathLst>
              <a:path h="4114800" w="4603972">
                <a:moveTo>
                  <a:pt x="0" y="0"/>
                </a:moveTo>
                <a:lnTo>
                  <a:pt x="4603973" y="0"/>
                </a:lnTo>
                <a:lnTo>
                  <a:pt x="46039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26332" y="7504752"/>
            <a:ext cx="4603972" cy="4114800"/>
          </a:xfrm>
          <a:custGeom>
            <a:avLst/>
            <a:gdLst/>
            <a:ahLst/>
            <a:cxnLst/>
            <a:rect r="r" b="b" t="t" l="l"/>
            <a:pathLst>
              <a:path h="4114800" w="4603972">
                <a:moveTo>
                  <a:pt x="0" y="0"/>
                </a:moveTo>
                <a:lnTo>
                  <a:pt x="4603972" y="0"/>
                </a:lnTo>
                <a:lnTo>
                  <a:pt x="46039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22312" y="1347729"/>
            <a:ext cx="10891938" cy="1595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5"/>
              </a:lnSpc>
              <a:spcBef>
                <a:spcPct val="0"/>
              </a:spcBef>
            </a:pPr>
            <a:r>
              <a:rPr lang="en-US" b="true" sz="8796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Team Members 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22312" y="3361064"/>
            <a:ext cx="10891938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1- Eman Yousef</a:t>
            </a:r>
          </a:p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2- Fatma Ahmed</a:t>
            </a:r>
          </a:p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3- Sara Ahmed</a:t>
            </a:r>
          </a:p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4- Mohammed Ayman</a:t>
            </a:r>
          </a:p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5- Mohammed Mahmoud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06797" y="1443717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606797" y="400894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2"/>
                </a:lnTo>
                <a:lnTo>
                  <a:pt x="0" y="40832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29614"/>
            <a:ext cx="14263594" cy="1454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Tracking with MLflow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224793" y="686488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136069" y="-973867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2"/>
                </a:lnTo>
                <a:lnTo>
                  <a:pt x="0" y="40832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41301" y="2618172"/>
            <a:ext cx="699804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Setting Up MLflow UI: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41301" y="3553082"/>
            <a:ext cx="13438964" cy="3311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64"/>
              </a:lnSpc>
            </a:pPr>
            <a:r>
              <a:rPr lang="en-US" sz="376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Using Ngrok:</a:t>
            </a:r>
          </a:p>
          <a:p>
            <a:pPr algn="l" marL="811855" indent="-405927" lvl="1">
              <a:lnSpc>
                <a:spcPts val="5264"/>
              </a:lnSpc>
              <a:buFont typeface="Arial"/>
              <a:buChar char="•"/>
            </a:pPr>
            <a:r>
              <a:rPr lang="en-US" b="true" sz="376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Expose</a:t>
            </a:r>
            <a:r>
              <a:rPr lang="en-US" b="true" sz="376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 the MLflow UI to the internet for easy access.</a:t>
            </a:r>
          </a:p>
          <a:p>
            <a:pPr algn="l">
              <a:lnSpc>
                <a:spcPts val="5264"/>
              </a:lnSpc>
            </a:pPr>
            <a:r>
              <a:rPr lang="en-US" sz="376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Access Link:</a:t>
            </a:r>
          </a:p>
          <a:p>
            <a:pPr algn="l" marL="811855" indent="-405927" lvl="1">
              <a:lnSpc>
                <a:spcPts val="5264"/>
              </a:lnSpc>
              <a:buFont typeface="Arial"/>
              <a:buChar char="•"/>
            </a:pPr>
            <a:r>
              <a:rPr lang="en-US" b="true" sz="376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Navigate to the MLflow UI.</a:t>
            </a:r>
          </a:p>
          <a:p>
            <a:pPr algn="l">
              <a:lnSpc>
                <a:spcPts val="5264"/>
              </a:lnSpc>
            </a:pP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06797" y="1443717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606797" y="400894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2"/>
                </a:lnTo>
                <a:lnTo>
                  <a:pt x="0" y="40832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29614"/>
            <a:ext cx="14263594" cy="1454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Logging with MLflow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224793" y="686488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136069" y="-973867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2"/>
                </a:lnTo>
                <a:lnTo>
                  <a:pt x="0" y="40832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33582" y="2596337"/>
            <a:ext cx="10235407" cy="733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0"/>
              </a:lnSpc>
            </a:pPr>
            <a:r>
              <a:rPr lang="en-US" sz="4143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 and Metrics Logged:</a:t>
            </a:r>
          </a:p>
          <a:p>
            <a:pPr algn="l" marL="894506" indent="-447253" lvl="1">
              <a:lnSpc>
                <a:spcPts val="5800"/>
              </a:lnSpc>
              <a:buFont typeface="Arial"/>
              <a:buChar char="•"/>
            </a:pP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</a:t>
            </a: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</a:t>
            </a: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del: Decision Tree</a:t>
            </a:r>
          </a:p>
          <a:p>
            <a:pPr algn="l" marL="894506" indent="-447253" lvl="1">
              <a:lnSpc>
                <a:spcPts val="5800"/>
              </a:lnSpc>
              <a:buFont typeface="Arial"/>
              <a:buChar char="•"/>
            </a:pP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Metrics:</a:t>
            </a:r>
          </a:p>
          <a:p>
            <a:pPr algn="l" marL="1789011" indent="-596337" lvl="2">
              <a:lnSpc>
                <a:spcPts val="5800"/>
              </a:lnSpc>
              <a:buFont typeface="Arial"/>
              <a:buChar char="⚬"/>
            </a:pP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Validation Accuracy</a:t>
            </a:r>
          </a:p>
          <a:p>
            <a:pPr algn="l" marL="1789011" indent="-596337" lvl="2">
              <a:lnSpc>
                <a:spcPts val="5800"/>
              </a:lnSpc>
              <a:buFont typeface="Arial"/>
              <a:buChar char="⚬"/>
            </a:pP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 Accuracy</a:t>
            </a:r>
          </a:p>
          <a:p>
            <a:pPr algn="l" marL="1789011" indent="-596337" lvl="2">
              <a:lnSpc>
                <a:spcPts val="5800"/>
              </a:lnSpc>
              <a:buFont typeface="Arial"/>
              <a:buChar char="⚬"/>
            </a:pP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AUC Score</a:t>
            </a:r>
          </a:p>
          <a:p>
            <a:pPr algn="l" marL="1789011" indent="-596337" lvl="2">
              <a:lnSpc>
                <a:spcPts val="5800"/>
              </a:lnSpc>
              <a:buFont typeface="Arial"/>
              <a:buChar char="⚬"/>
            </a:pP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Precision</a:t>
            </a:r>
          </a:p>
          <a:p>
            <a:pPr algn="l" marL="1789011" indent="-596337" lvl="2">
              <a:lnSpc>
                <a:spcPts val="5800"/>
              </a:lnSpc>
              <a:buFont typeface="Arial"/>
              <a:buChar char="⚬"/>
            </a:pP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Recall</a:t>
            </a:r>
          </a:p>
          <a:p>
            <a:pPr algn="l" marL="1789011" indent="-596337" lvl="2">
              <a:lnSpc>
                <a:spcPts val="5800"/>
              </a:lnSpc>
              <a:buFont typeface="Arial"/>
              <a:buChar char="⚬"/>
            </a:pPr>
            <a:r>
              <a:rPr lang="en-US" b="true" sz="41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F1 Score</a:t>
            </a:r>
          </a:p>
          <a:p>
            <a:pPr algn="l">
              <a:lnSpc>
                <a:spcPts val="5800"/>
              </a:lnSpc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06797" y="1443717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06797" y="400894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2"/>
                </a:lnTo>
                <a:lnTo>
                  <a:pt x="0" y="4083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224793" y="686488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136069" y="-973867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2"/>
                </a:lnTo>
                <a:lnTo>
                  <a:pt x="0" y="4083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861851" y="563301"/>
            <a:ext cx="11301259" cy="4294478"/>
          </a:xfrm>
          <a:custGeom>
            <a:avLst/>
            <a:gdLst/>
            <a:ahLst/>
            <a:cxnLst/>
            <a:rect r="r" b="b" t="t" l="l"/>
            <a:pathLst>
              <a:path h="4294478" w="11301259">
                <a:moveTo>
                  <a:pt x="0" y="0"/>
                </a:moveTo>
                <a:lnTo>
                  <a:pt x="11301259" y="0"/>
                </a:lnTo>
                <a:lnTo>
                  <a:pt x="11301259" y="4294478"/>
                </a:lnTo>
                <a:lnTo>
                  <a:pt x="0" y="42944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861851" y="5526928"/>
            <a:ext cx="11301259" cy="4280352"/>
          </a:xfrm>
          <a:custGeom>
            <a:avLst/>
            <a:gdLst/>
            <a:ahLst/>
            <a:cxnLst/>
            <a:rect r="r" b="b" t="t" l="l"/>
            <a:pathLst>
              <a:path h="4280352" w="11301259">
                <a:moveTo>
                  <a:pt x="0" y="0"/>
                </a:moveTo>
                <a:lnTo>
                  <a:pt x="11301259" y="0"/>
                </a:lnTo>
                <a:lnTo>
                  <a:pt x="11301259" y="4280352"/>
                </a:lnTo>
                <a:lnTo>
                  <a:pt x="0" y="42803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548190" y="-66675"/>
            <a:ext cx="3191619" cy="62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6"/>
              </a:lnSpc>
              <a:spcBef>
                <a:spcPct val="0"/>
              </a:spcBef>
            </a:pPr>
            <a:r>
              <a:rPr lang="en-US" sz="369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Decision Tree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60730" y="4795175"/>
            <a:ext cx="1366540" cy="62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6"/>
              </a:lnSpc>
              <a:spcBef>
                <a:spcPct val="0"/>
              </a:spcBef>
            </a:pPr>
            <a:r>
              <a:rPr lang="en-US" sz="369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LSTM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666" r="0" b="-5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13821" y="4243425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3280588" y="4243425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7315200" y="0"/>
                </a:moveTo>
                <a:lnTo>
                  <a:pt x="0" y="0"/>
                </a:lnTo>
                <a:lnTo>
                  <a:pt x="0" y="4083211"/>
                </a:lnTo>
                <a:lnTo>
                  <a:pt x="7315200" y="408321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904840" y="3864687"/>
            <a:ext cx="4038752" cy="2420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65"/>
              </a:lnSpc>
              <a:spcBef>
                <a:spcPct val="0"/>
              </a:spcBef>
            </a:pPr>
            <a:r>
              <a:rPr lang="en-US" b="true" sz="13403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GAN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-4001445" y="-2287944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7315200" y="0"/>
                </a:moveTo>
                <a:lnTo>
                  <a:pt x="0" y="0"/>
                </a:lnTo>
                <a:lnTo>
                  <a:pt x="0" y="4083212"/>
                </a:lnTo>
                <a:lnTo>
                  <a:pt x="7315200" y="4083212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094334" y="-10480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666" r="0" b="-5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13821" y="4243425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3280588" y="4243425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7315200" y="0"/>
                </a:moveTo>
                <a:lnTo>
                  <a:pt x="0" y="0"/>
                </a:lnTo>
                <a:lnTo>
                  <a:pt x="0" y="4083211"/>
                </a:lnTo>
                <a:lnTo>
                  <a:pt x="7315200" y="408321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42950"/>
            <a:ext cx="5537418" cy="1784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854"/>
              </a:lnSpc>
              <a:spcBef>
                <a:spcPct val="0"/>
              </a:spcBef>
            </a:pPr>
            <a:r>
              <a:rPr lang="en-US" b="true" sz="9896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GAN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-4001445" y="-2287944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7315200" y="0"/>
                </a:moveTo>
                <a:lnTo>
                  <a:pt x="0" y="0"/>
                </a:lnTo>
                <a:lnTo>
                  <a:pt x="0" y="4083212"/>
                </a:lnTo>
                <a:lnTo>
                  <a:pt x="7315200" y="4083212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094334" y="-10480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80815" y="2816921"/>
            <a:ext cx="14097208" cy="1930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6"/>
              </a:lnSpc>
            </a:pPr>
            <a:r>
              <a:rPr lang="en-US" sz="369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Gener</a:t>
            </a:r>
            <a:r>
              <a:rPr lang="en-US" sz="369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ate synthetic transaction data to enhance the training dataset.</a:t>
            </a:r>
          </a:p>
          <a:p>
            <a:pPr algn="l">
              <a:lnSpc>
                <a:spcPts val="5176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256405"/>
            <a:ext cx="388818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Challenges 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6274" y="5429250"/>
            <a:ext cx="15635451" cy="4541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8355" indent="-399178" lvl="1">
              <a:lnSpc>
                <a:spcPts val="5176"/>
              </a:lnSpc>
              <a:buFont typeface="Arial"/>
              <a:buChar char="•"/>
            </a:pPr>
            <a:r>
              <a:rPr lang="en-US" sz="369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</a:t>
            </a:r>
            <a:r>
              <a:rPr lang="en-US" sz="369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aining Complexity:</a:t>
            </a:r>
          </a:p>
          <a:p>
            <a:pPr algn="l" marL="1596711" indent="-532237" lvl="2">
              <a:lnSpc>
                <a:spcPts val="5176"/>
              </a:lnSpc>
              <a:buFont typeface="Arial"/>
              <a:buChar char="⚬"/>
            </a:pPr>
            <a:r>
              <a:rPr lang="en-US" sz="369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GANs is difficult to be trained and require careful tuning of hyperparameters.</a:t>
            </a:r>
          </a:p>
          <a:p>
            <a:pPr algn="l" marL="798355" indent="-399178" lvl="1">
              <a:lnSpc>
                <a:spcPts val="5176"/>
              </a:lnSpc>
              <a:buFont typeface="Arial"/>
              <a:buChar char="•"/>
            </a:pPr>
            <a:r>
              <a:rPr lang="en-US" sz="369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Quality of Generated Data:</a:t>
            </a:r>
          </a:p>
          <a:p>
            <a:pPr algn="l" marL="1596711" indent="-532237" lvl="2">
              <a:lnSpc>
                <a:spcPts val="5176"/>
              </a:lnSpc>
              <a:buFont typeface="Arial"/>
              <a:buChar char="⚬"/>
            </a:pPr>
            <a:r>
              <a:rPr lang="en-US" sz="369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Ensuring that the synthetic data accurately reflects potential fraudulent transactions.</a:t>
            </a:r>
          </a:p>
          <a:p>
            <a:pPr algn="l">
              <a:lnSpc>
                <a:spcPts val="5176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666" r="0" b="-5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13821" y="4243425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3280588" y="4243425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7315200" y="0"/>
                </a:moveTo>
                <a:lnTo>
                  <a:pt x="0" y="0"/>
                </a:lnTo>
                <a:lnTo>
                  <a:pt x="0" y="4083211"/>
                </a:lnTo>
                <a:lnTo>
                  <a:pt x="7315200" y="408321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576909" y="3929100"/>
            <a:ext cx="9134182" cy="1987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05"/>
              </a:lnSpc>
              <a:spcBef>
                <a:spcPct val="0"/>
              </a:spcBef>
            </a:pPr>
            <a:r>
              <a:rPr lang="en-US" b="true" sz="11004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Deployment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-4001445" y="-2287944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7315200" y="0"/>
                </a:moveTo>
                <a:lnTo>
                  <a:pt x="0" y="0"/>
                </a:lnTo>
                <a:lnTo>
                  <a:pt x="0" y="4083212"/>
                </a:lnTo>
                <a:lnTo>
                  <a:pt x="7315200" y="4083212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094334" y="-104803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46588" y="5849869"/>
            <a:ext cx="1399482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Let’s see our website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44104" y="1028700"/>
            <a:ext cx="14599792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72386" y="3904803"/>
            <a:ext cx="5537418" cy="1784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854"/>
              </a:lnSpc>
              <a:spcBef>
                <a:spcPct val="0"/>
              </a:spcBef>
            </a:pPr>
            <a:r>
              <a:rPr lang="en-US" b="true" sz="9896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Thank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971493" y="3855927"/>
            <a:ext cx="3315856" cy="1789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854"/>
              </a:lnSpc>
              <a:spcBef>
                <a:spcPct val="0"/>
              </a:spcBef>
            </a:pPr>
            <a:r>
              <a:rPr lang="en-US" sz="989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you.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606797" y="1443717"/>
            <a:ext cx="7315200" cy="4083212"/>
          </a:xfrm>
          <a:custGeom>
            <a:avLst/>
            <a:gdLst/>
            <a:ahLst/>
            <a:cxnLst/>
            <a:rect r="r" b="b" t="t" l="l"/>
            <a:pathLst>
              <a:path h="4083212" w="7315200">
                <a:moveTo>
                  <a:pt x="0" y="0"/>
                </a:moveTo>
                <a:lnTo>
                  <a:pt x="7315200" y="0"/>
                </a:lnTo>
                <a:lnTo>
                  <a:pt x="7315200" y="4083211"/>
                </a:lnTo>
                <a:lnTo>
                  <a:pt x="0" y="4083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956751" y="7749249"/>
            <a:ext cx="310468" cy="310468"/>
          </a:xfrm>
          <a:custGeom>
            <a:avLst/>
            <a:gdLst/>
            <a:ahLst/>
            <a:cxnLst/>
            <a:rect r="r" b="b" t="t" l="l"/>
            <a:pathLst>
              <a:path h="310468" w="310468">
                <a:moveTo>
                  <a:pt x="0" y="0"/>
                </a:moveTo>
                <a:lnTo>
                  <a:pt x="310468" y="0"/>
                </a:lnTo>
                <a:lnTo>
                  <a:pt x="310468" y="310468"/>
                </a:lnTo>
                <a:lnTo>
                  <a:pt x="0" y="3104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01922" y="7395682"/>
            <a:ext cx="19373596" cy="1017603"/>
            <a:chOff x="0" y="0"/>
            <a:chExt cx="5102511" cy="26801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102511" cy="268011"/>
            </a:xfrm>
            <a:custGeom>
              <a:avLst/>
              <a:gdLst/>
              <a:ahLst/>
              <a:cxnLst/>
              <a:rect r="r" b="b" t="t" l="l"/>
              <a:pathLst>
                <a:path h="268011" w="5102511">
                  <a:moveTo>
                    <a:pt x="0" y="0"/>
                  </a:moveTo>
                  <a:lnTo>
                    <a:pt x="5102511" y="0"/>
                  </a:lnTo>
                  <a:lnTo>
                    <a:pt x="5102511" y="268011"/>
                  </a:lnTo>
                  <a:lnTo>
                    <a:pt x="0" y="268011"/>
                  </a:lnTo>
                  <a:close/>
                </a:path>
              </a:pathLst>
            </a:custGeom>
            <a:solidFill>
              <a:srgbClr val="F2F5FF">
                <a:alpha val="1098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102511" cy="3061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28209" y="-1028700"/>
            <a:ext cx="4883020" cy="4114800"/>
          </a:xfrm>
          <a:custGeom>
            <a:avLst/>
            <a:gdLst/>
            <a:ahLst/>
            <a:cxnLst/>
            <a:rect r="r" b="b" t="t" l="l"/>
            <a:pathLst>
              <a:path h="4114800" w="4883020">
                <a:moveTo>
                  <a:pt x="0" y="0"/>
                </a:moveTo>
                <a:lnTo>
                  <a:pt x="4883020" y="0"/>
                </a:lnTo>
                <a:lnTo>
                  <a:pt x="48830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776912" y="7504752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79675" y="-1171234"/>
            <a:ext cx="4603972" cy="4114800"/>
          </a:xfrm>
          <a:custGeom>
            <a:avLst/>
            <a:gdLst/>
            <a:ahLst/>
            <a:cxnLst/>
            <a:rect r="r" b="b" t="t" l="l"/>
            <a:pathLst>
              <a:path h="4114800" w="4603972">
                <a:moveTo>
                  <a:pt x="0" y="0"/>
                </a:moveTo>
                <a:lnTo>
                  <a:pt x="4603973" y="0"/>
                </a:lnTo>
                <a:lnTo>
                  <a:pt x="46039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26332" y="7504752"/>
            <a:ext cx="4603972" cy="4114800"/>
          </a:xfrm>
          <a:custGeom>
            <a:avLst/>
            <a:gdLst/>
            <a:ahLst/>
            <a:cxnLst/>
            <a:rect r="r" b="b" t="t" l="l"/>
            <a:pathLst>
              <a:path h="4114800" w="4603972">
                <a:moveTo>
                  <a:pt x="0" y="0"/>
                </a:moveTo>
                <a:lnTo>
                  <a:pt x="4603972" y="0"/>
                </a:lnTo>
                <a:lnTo>
                  <a:pt x="46039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7000"/>
            </a:blip>
            <a:stretch>
              <a:fillRect l="0" t="0" r="0" b="0"/>
            </a:stretch>
          </a:blipFill>
        </p:spPr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650051" y="3473095"/>
          <a:ext cx="16987899" cy="5133975"/>
        </p:xfrm>
        <a:graphic>
          <a:graphicData uri="http://schemas.openxmlformats.org/drawingml/2006/table">
            <a:tbl>
              <a:tblPr/>
              <a:tblGrid>
                <a:gridCol w="8493949"/>
                <a:gridCol w="8493949"/>
              </a:tblGrid>
              <a:tr h="10267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Data Preprocessing &amp; ML models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Eman Yousef &amp; Fatma Ahmed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67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Embedding &amp; NLP models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Mohammed Aymen &amp; Mohammed Mahmoud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67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MLflow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Sara Ahmed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67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GAN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Fatma Ahmed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67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Deployment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60"/>
                        </a:lnSpc>
                        <a:defRPr/>
                      </a:pPr>
                      <a:r>
                        <a:rPr lang="en-US" sz="29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Eman Yousef &amp; Fatma Ahmed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8" id="8"/>
          <p:cNvSpPr txBox="true"/>
          <p:nvPr/>
        </p:nvSpPr>
        <p:spPr>
          <a:xfrm rot="0">
            <a:off x="2591990" y="1347729"/>
            <a:ext cx="13104020" cy="1595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5"/>
              </a:lnSpc>
              <a:spcBef>
                <a:spcPct val="0"/>
              </a:spcBef>
            </a:pPr>
            <a:r>
              <a:rPr lang="en-US" b="true" sz="8796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Team Members Roles 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555" r="0" b="-5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462495" y="-4882573"/>
            <a:ext cx="8250226" cy="8229600"/>
          </a:xfrm>
          <a:custGeom>
            <a:avLst/>
            <a:gdLst/>
            <a:ahLst/>
            <a:cxnLst/>
            <a:rect r="r" b="b" t="t" l="l"/>
            <a:pathLst>
              <a:path h="8229600" w="8250226">
                <a:moveTo>
                  <a:pt x="0" y="0"/>
                </a:moveTo>
                <a:lnTo>
                  <a:pt x="8250226" y="0"/>
                </a:lnTo>
                <a:lnTo>
                  <a:pt x="825022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4511245" y="7159126"/>
            <a:ext cx="8250226" cy="8229600"/>
          </a:xfrm>
          <a:custGeom>
            <a:avLst/>
            <a:gdLst/>
            <a:ahLst/>
            <a:cxnLst/>
            <a:rect r="r" b="b" t="t" l="l"/>
            <a:pathLst>
              <a:path h="8229600" w="8250226">
                <a:moveTo>
                  <a:pt x="8250226" y="8229600"/>
                </a:moveTo>
                <a:lnTo>
                  <a:pt x="0" y="8229600"/>
                </a:lnTo>
                <a:lnTo>
                  <a:pt x="0" y="0"/>
                </a:lnTo>
                <a:lnTo>
                  <a:pt x="8250226" y="0"/>
                </a:lnTo>
                <a:lnTo>
                  <a:pt x="8250226" y="822960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54556" y="4570138"/>
            <a:ext cx="15178887" cy="1184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0"/>
              </a:lnSpc>
              <a:spcBef>
                <a:spcPct val="0"/>
              </a:spcBef>
            </a:pPr>
            <a:r>
              <a:rPr lang="en-US" b="true" sz="6600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Why Detecting Fraud is Important?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47740" y="6780237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771525"/>
            <a:ext cx="11446630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Dataset Overview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981405" y="0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7638" y="9434696"/>
            <a:ext cx="257532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D39918"/>
                </a:solidFill>
                <a:latin typeface="Canva Sans"/>
                <a:ea typeface="Canva Sans"/>
                <a:cs typeface="Canva Sans"/>
                <a:sym typeface="Canva Sans"/>
                <a:hlinkClick r:id="rId5" tooltip="https://www.kaggle.com/datasets/ealaxi/paysim1"/>
              </a:rPr>
              <a:t>Dataset Link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49822" y="2945131"/>
            <a:ext cx="13981405" cy="2198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sample of real transactions extracted from one month of financial logs from a mobile money service implemented in an African country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49822" y="5734050"/>
            <a:ext cx="13981405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Dataset shape </a:t>
            </a:r>
            <a:r>
              <a:rPr lang="en-US" sz="3500" b="true">
                <a:solidFill>
                  <a:srgbClr val="E0AD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before</a:t>
            </a: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preprocessing : (6 362 620, 11)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9822" y="6264274"/>
            <a:ext cx="13981405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Dataset shape </a:t>
            </a:r>
            <a:r>
              <a:rPr lang="en-US" sz="3500" b="true">
                <a:solidFill>
                  <a:srgbClr val="E0AD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after</a:t>
            </a: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preprocessing : (11 260 389, 4)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47740" y="6780237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981405" y="0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37331" y="5544271"/>
            <a:ext cx="6836752" cy="4213957"/>
          </a:xfrm>
          <a:custGeom>
            <a:avLst/>
            <a:gdLst/>
            <a:ahLst/>
            <a:cxnLst/>
            <a:rect r="r" b="b" t="t" l="l"/>
            <a:pathLst>
              <a:path h="4213957" w="6836752">
                <a:moveTo>
                  <a:pt x="0" y="0"/>
                </a:moveTo>
                <a:lnTo>
                  <a:pt x="6836753" y="0"/>
                </a:lnTo>
                <a:lnTo>
                  <a:pt x="6836753" y="4213958"/>
                </a:lnTo>
                <a:lnTo>
                  <a:pt x="0" y="42139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71525"/>
            <a:ext cx="11446630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Key Features Used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7638" y="9434696"/>
            <a:ext cx="257532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D39918"/>
                </a:solidFill>
                <a:latin typeface="Canva Sans"/>
                <a:ea typeface="Canva Sans"/>
                <a:cs typeface="Canva Sans"/>
                <a:sym typeface="Canva Sans"/>
                <a:hlinkClick r:id="rId6" tooltip="https://www.kaggle.com/datasets/ealaxi/paysim1"/>
              </a:rPr>
              <a:t>Dataset Link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17000" y="2694159"/>
            <a:ext cx="15454001" cy="3692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Step: Represents the time step of the transaction.</a:t>
            </a:r>
          </a:p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Amount: The monetary value of the transaction.</a:t>
            </a:r>
          </a:p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Type: Type of transaction (e.g., PAYMENT, TRANSFER, CASH_IN).</a:t>
            </a:r>
          </a:p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IsFraud: Binary label indicating fraudulent (1) or non-fraudulent (0) transactions.</a:t>
            </a:r>
          </a:p>
          <a:p>
            <a:pPr algn="l">
              <a:lnSpc>
                <a:spcPts val="490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47740" y="6780237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981405" y="0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38200"/>
            <a:ext cx="16477845" cy="2453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0"/>
              </a:lnSpc>
              <a:spcBef>
                <a:spcPct val="0"/>
              </a:spcBef>
            </a:pPr>
            <a:r>
              <a:rPr lang="en-US" b="true" sz="6900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Data Preprocessing &amp; Imbalance Handling 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7638" y="9434696"/>
            <a:ext cx="257532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D39918"/>
                </a:solidFill>
                <a:latin typeface="Canva Sans"/>
                <a:ea typeface="Canva Sans"/>
                <a:cs typeface="Canva Sans"/>
                <a:sym typeface="Canva Sans"/>
                <a:hlinkClick r:id="rId5" tooltip="https://www.kaggle.com/datasets/ealaxi/paysim1"/>
              </a:rPr>
              <a:t>Dataset Link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17000" y="4945088"/>
            <a:ext cx="15454001" cy="1835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SMOTE: Applied SMOTE to handle class imbalance by creating synthetic samples of the minority class (fraudulent transactions) to improve model performance.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17000" y="3957648"/>
            <a:ext cx="15454001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Clean the data (handling missing values, outliers).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47740" y="6780237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981405" y="0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38200"/>
            <a:ext cx="16477845" cy="1234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0"/>
              </a:lnSpc>
              <a:spcBef>
                <a:spcPct val="0"/>
              </a:spcBef>
            </a:pPr>
            <a:r>
              <a:rPr lang="en-US" b="true" sz="6900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Additional Dataset 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04581" y="3108961"/>
            <a:ext cx="15421954" cy="2034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60"/>
              </a:lnSpc>
            </a:pPr>
            <a:r>
              <a:rPr lang="en-US" sz="3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 new dataset used with an additional feature, "action sequence", which tracks user behavior patterns or transaction sequences.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191625"/>
            <a:ext cx="287337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E0AD2B"/>
                </a:solidFill>
                <a:latin typeface="Canva Sans"/>
                <a:ea typeface="Canva Sans"/>
                <a:cs typeface="Canva Sans"/>
                <a:sym typeface="Canva Sans"/>
                <a:hlinkClick r:id="rId5" tooltip="https://www.researchgate.net/publication/372466905_Fraud_detection_with_natural_language_processing"/>
              </a:rPr>
              <a:t>Research Link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04581" y="5926330"/>
            <a:ext cx="13981405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Dataset shape : 105 302 rows × 6 columns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47740" y="6780237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981405" y="0"/>
            <a:ext cx="5090260" cy="4289435"/>
          </a:xfrm>
          <a:custGeom>
            <a:avLst/>
            <a:gdLst/>
            <a:ahLst/>
            <a:cxnLst/>
            <a:rect r="r" b="b" t="t" l="l"/>
            <a:pathLst>
              <a:path h="4289435" w="5090260">
                <a:moveTo>
                  <a:pt x="0" y="0"/>
                </a:moveTo>
                <a:lnTo>
                  <a:pt x="5090260" y="0"/>
                </a:lnTo>
                <a:lnTo>
                  <a:pt x="5090260" y="4289435"/>
                </a:lnTo>
                <a:lnTo>
                  <a:pt x="0" y="4289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71525"/>
            <a:ext cx="11446630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Key Features Used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7638" y="9434696"/>
            <a:ext cx="257532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D39918"/>
                </a:solidFill>
                <a:latin typeface="Canva Sans"/>
                <a:ea typeface="Canva Sans"/>
                <a:cs typeface="Canva Sans"/>
                <a:sym typeface="Canva Sans"/>
                <a:hlinkClick r:id="rId5" tooltip="https://www.kaggle.com/datasets/ealaxi/paysim1"/>
              </a:rPr>
              <a:t>Dataset Link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514350" y="3857010"/>
            <a:ext cx="17259300" cy="3243694"/>
          </a:xfrm>
          <a:custGeom>
            <a:avLst/>
            <a:gdLst/>
            <a:ahLst/>
            <a:cxnLst/>
            <a:rect r="r" b="b" t="t" l="l"/>
            <a:pathLst>
              <a:path h="3243694" w="17259300">
                <a:moveTo>
                  <a:pt x="0" y="0"/>
                </a:moveTo>
                <a:lnTo>
                  <a:pt x="17259300" y="0"/>
                </a:lnTo>
                <a:lnTo>
                  <a:pt x="17259300" y="3243694"/>
                </a:lnTo>
                <a:lnTo>
                  <a:pt x="0" y="32436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1096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DAGTojJR4Ik</dc:identifier>
  <dcterms:modified xsi:type="dcterms:W3CDTF">2011-08-01T06:04:30Z</dcterms:modified>
  <cp:revision>1</cp:revision>
  <dc:title>Fraud</dc:title>
</cp:coreProperties>
</file>

<file path=docProps/thumbnail.jpeg>
</file>